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314" r:id="rId5"/>
    <p:sldId id="319" r:id="rId6"/>
    <p:sldId id="320" r:id="rId7"/>
    <p:sldId id="317" r:id="rId8"/>
    <p:sldId id="305" r:id="rId9"/>
    <p:sldId id="318" r:id="rId10"/>
    <p:sldId id="309" r:id="rId11"/>
  </p:sldIdLst>
  <p:sldSz cx="24384000" cy="13716000"/>
  <p:notesSz cx="6858000" cy="9144000"/>
  <p:embeddedFontLst>
    <p:embeddedFont>
      <p:font typeface="나눔스퀘어 ExtraBold" pitchFamily="50" charset="-127"/>
      <p:bold r:id="rId1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FFFFFF"/>
    <a:srgbClr val="000000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31" d="100"/>
          <a:sy n="31" d="100"/>
        </p:scale>
        <p:origin x="-776" y="-8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09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etTing to Know KERAS"/>
          <p:cNvSpPr txBox="1">
            <a:spLocks noGrp="1"/>
          </p:cNvSpPr>
          <p:nvPr>
            <p:ph type="title"/>
          </p:nvPr>
        </p:nvSpPr>
        <p:spPr>
          <a:xfrm>
            <a:off x="8191472" y="4571984"/>
            <a:ext cx="12888355" cy="334147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13000" b="1" dirty="0" smtClean="0">
                <a:latin typeface="Gill Sans"/>
                <a:ea typeface="Gill Sans"/>
                <a:cs typeface="Gill Sans"/>
                <a:sym typeface="Gill Sans"/>
              </a:rPr>
              <a:t>눈치싸움 </a:t>
            </a:r>
            <a:r>
              <a:rPr lang="ko-KR" altLang="en-US" sz="13000" b="1" dirty="0" err="1" smtClean="0">
                <a:latin typeface="Gill Sans"/>
                <a:ea typeface="Gill Sans"/>
                <a:cs typeface="Gill Sans"/>
                <a:sym typeface="Gill Sans"/>
              </a:rPr>
              <a:t>대작전</a:t>
            </a:r>
            <a:endParaRPr sz="13000"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by. Dahyedarling"/>
          <p:cNvSpPr txBox="1">
            <a:spLocks noGrp="1"/>
          </p:cNvSpPr>
          <p:nvPr>
            <p:ph type="body" sz="quarter" idx="1"/>
          </p:nvPr>
        </p:nvSpPr>
        <p:spPr>
          <a:xfrm>
            <a:off x="16335404" y="7786694"/>
            <a:ext cx="5674781" cy="101124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나눔스퀘어 ExtraBold" pitchFamily="50" charset="-127"/>
                <a:ea typeface="나눔스퀘어 ExtraBold" pitchFamily="50" charset="-127"/>
              </a:rPr>
              <a:t>by. </a:t>
            </a:r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다섯명</a:t>
            </a:r>
            <a:endParaRPr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Moana_Render_2.png" descr="Moana_Render_2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236" b="236"/>
          <a:stretch>
            <a:fillRect/>
          </a:stretch>
        </p:blipFill>
        <p:spPr>
          <a:xfrm>
            <a:off x="0" y="357142"/>
            <a:ext cx="11263306" cy="122173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hanks Everyone"/>
          <p:cNvSpPr txBox="1">
            <a:spLocks noGrp="1"/>
          </p:cNvSpPr>
          <p:nvPr>
            <p:ph type="title"/>
          </p:nvPr>
        </p:nvSpPr>
        <p:spPr>
          <a:xfrm>
            <a:off x="1547738" y="2428844"/>
            <a:ext cx="13216030" cy="83582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13000">
                <a:latin typeface="나눔스퀘어 ExtraBold" pitchFamily="50" charset="-127"/>
                <a:ea typeface="나눔스퀘어 ExtraBold" pitchFamily="50" charset="-127"/>
              </a:rPr>
              <a:t>Thanks </a:t>
            </a:r>
            <a:r>
              <a:rPr lang="en-US" sz="13000" dirty="0" smtClean="0">
                <a:latin typeface="나눔스퀘어 ExtraBold" pitchFamily="50" charset="-127"/>
                <a:ea typeface="나눔스퀘어 ExtraBold" pitchFamily="50" charset="-127"/>
              </a:rPr>
              <a:t/>
            </a:r>
            <a:br>
              <a:rPr lang="en-US" sz="13000" dirty="0" smtClean="0">
                <a:latin typeface="나눔스퀘어 ExtraBold" pitchFamily="50" charset="-127"/>
                <a:ea typeface="나눔스퀘어 ExtraBold" pitchFamily="50" charset="-127"/>
              </a:rPr>
            </a:br>
            <a:r>
              <a:rPr sz="13000" smtClean="0">
                <a:latin typeface="나눔스퀘어 ExtraBold" pitchFamily="50" charset="-127"/>
                <a:ea typeface="나눔스퀘어 ExtraBold" pitchFamily="50" charset="-127"/>
              </a:rPr>
              <a:t>Everyone</a:t>
            </a:r>
            <a:r>
              <a:rPr lang="en-US" sz="13000" dirty="0" smtClean="0">
                <a:latin typeface="나눔스퀘어 ExtraBold" pitchFamily="50" charset="-127"/>
                <a:ea typeface="나눔스퀘어 ExtraBold" pitchFamily="50" charset="-127"/>
              </a:rPr>
              <a:t/>
            </a:r>
            <a:br>
              <a:rPr lang="en-US" sz="13000" dirty="0" smtClean="0">
                <a:latin typeface="나눔스퀘어 ExtraBold" pitchFamily="50" charset="-127"/>
                <a:ea typeface="나눔스퀘어 ExtraBold" pitchFamily="50" charset="-127"/>
              </a:rPr>
            </a:br>
            <a:r>
              <a:rPr lang="en-US" altLang="ko-KR" sz="13000" dirty="0" smtClean="0">
                <a:latin typeface="나눔스퀘어 ExtraBold" pitchFamily="50" charset="-127"/>
                <a:ea typeface="나눔스퀘어 ExtraBold" pitchFamily="50" charset="-127"/>
              </a:rPr>
              <a:t>&gt;_&lt;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/>
          </a:p>
        </p:txBody>
      </p:sp>
      <p:pic>
        <p:nvPicPr>
          <p:cNvPr id="318" name="Hertmoana.png" descr="Hertmoa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1200" y="749300"/>
            <a:ext cx="8382000" cy="1221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riefly Learn about Machine Learning"/>
          <p:cNvSpPr txBox="1">
            <a:spLocks noGrp="1"/>
          </p:cNvSpPr>
          <p:nvPr>
            <p:ph type="body" sz="quarter" idx="1"/>
          </p:nvPr>
        </p:nvSpPr>
        <p:spPr>
          <a:xfrm>
            <a:off x="1547738" y="3428976"/>
            <a:ext cx="11049000" cy="546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914400" indent="-914400">
              <a:buAutoNum type="arabicPeriod"/>
            </a:pPr>
            <a:r>
              <a:rPr lang="ko-KR" altLang="en-US" sz="7200" dirty="0" smtClean="0">
                <a:latin typeface="나눔스퀘어 ExtraBold" pitchFamily="50" charset="-127"/>
                <a:ea typeface="나눔스퀘어 ExtraBold" pitchFamily="50" charset="-127"/>
              </a:rPr>
              <a:t> 프로그램 소개</a:t>
            </a:r>
            <a:endParaRPr lang="en-US" altLang="ko-KR" sz="72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914400" indent="-914400">
              <a:buAutoNum type="arabicPeriod"/>
            </a:pPr>
            <a:endParaRPr lang="en-US" sz="72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914400" indent="-914400">
              <a:buAutoNum type="arabicPeriod"/>
            </a:pPr>
            <a:r>
              <a:rPr lang="ko-KR" altLang="en-US" sz="7200" dirty="0" smtClean="0">
                <a:latin typeface="나눔스퀘어 ExtraBold" pitchFamily="50" charset="-127"/>
                <a:ea typeface="나눔스퀘어 ExtraBold" pitchFamily="50" charset="-127"/>
              </a:rPr>
              <a:t> 프로그램 </a:t>
            </a:r>
            <a:r>
              <a:rPr lang="ko-KR" altLang="en-US" sz="7200" dirty="0" smtClean="0">
                <a:latin typeface="나눔스퀘어 ExtraBold" pitchFamily="50" charset="-127"/>
                <a:ea typeface="나눔스퀘어 ExtraBold" pitchFamily="50" charset="-127"/>
              </a:rPr>
              <a:t>시연</a:t>
            </a:r>
            <a:endParaRPr lang="en-US" altLang="ko-KR" sz="72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914400" indent="-914400">
              <a:buAutoNum type="arabicPeriod"/>
            </a:pPr>
            <a:endParaRPr lang="en-US" sz="72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914400" indent="-914400">
              <a:buAutoNum type="arabicPeriod"/>
            </a:pPr>
            <a:r>
              <a:rPr lang="ko-KR" altLang="en-US" sz="7200" dirty="0" smtClean="0">
                <a:latin typeface="나눔스퀘어 ExtraBold" pitchFamily="50" charset="-127"/>
                <a:ea typeface="나눔스퀘어 ExtraBold" pitchFamily="50" charset="-127"/>
              </a:rPr>
              <a:t> 기대효과</a:t>
            </a:r>
            <a:endParaRPr sz="720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26" name="Moana_promo_4.png" descr="Moana_promo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9526" y="1519093"/>
            <a:ext cx="11793561" cy="10677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285704"/>
            <a:ext cx="8732830" cy="1530328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프로그램 소개</a:t>
            </a:r>
            <a:endParaRPr lang="ko-KR" altLang="en-US" sz="6000" dirty="0"/>
          </a:p>
        </p:txBody>
      </p:sp>
      <p:sp>
        <p:nvSpPr>
          <p:cNvPr id="7" name="직사각형 6"/>
          <p:cNvSpPr/>
          <p:nvPr/>
        </p:nvSpPr>
        <p:spPr>
          <a:xfrm>
            <a:off x="-381088" y="2214530"/>
            <a:ext cx="25217614" cy="10858576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8" name="그림 7" descr="뉴스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46" y="3500414"/>
            <a:ext cx="18856656" cy="3500462"/>
          </a:xfrm>
          <a:prstGeom prst="rect">
            <a:avLst/>
          </a:prstGeom>
        </p:spPr>
      </p:pic>
      <p:pic>
        <p:nvPicPr>
          <p:cNvPr id="9" name="그림 8" descr="뉴스 인스타.JPG"/>
          <p:cNvPicPr>
            <a:picLocks noChangeAspect="1"/>
          </p:cNvPicPr>
          <p:nvPr/>
        </p:nvPicPr>
        <p:blipFill>
          <a:blip r:embed="rId3"/>
          <a:srcRect b="23594"/>
          <a:stretch>
            <a:fillRect/>
          </a:stretch>
        </p:blipFill>
        <p:spPr>
          <a:xfrm>
            <a:off x="2262118" y="8215322"/>
            <a:ext cx="19931202" cy="36273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71984"/>
            <a:ext cx="24384000" cy="380360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60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당신도 오랜만에 </a:t>
            </a: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맞이하는 꿀 같은 휴일에 </a:t>
            </a:r>
            <a:endParaRPr lang="en-US" altLang="ko-KR" sz="6000" dirty="0" smtClean="0">
              <a:solidFill>
                <a:srgbClr val="FFFFFF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많은 인파에 치여 </a:t>
            </a: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불편함을 </a:t>
            </a: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느낀 </a:t>
            </a: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적 </a:t>
            </a:r>
            <a:r>
              <a:rPr kumimoji="0" lang="ko-KR" altLang="en-US" sz="60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있지 </a:t>
            </a:r>
            <a:r>
              <a:rPr lang="en-US" altLang="ko-KR" sz="6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6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않은가</a:t>
            </a:r>
            <a:r>
              <a:rPr lang="en-US" altLang="ko-KR" sz="6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kumimoji="0" lang="en-US" altLang="ko-KR" sz="50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285704"/>
            <a:ext cx="8351742" cy="1530328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프로그램 소개</a:t>
            </a:r>
            <a:endParaRPr lang="ko-KR" altLang="en-US" sz="6000" dirty="0"/>
          </a:p>
        </p:txBody>
      </p:sp>
      <p:sp>
        <p:nvSpPr>
          <p:cNvPr id="7" name="직사각형 6"/>
          <p:cNvSpPr/>
          <p:nvPr/>
        </p:nvSpPr>
        <p:spPr>
          <a:xfrm>
            <a:off x="-381088" y="2214530"/>
            <a:ext cx="25217614" cy="10858576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그림 10" descr="71X58PICWHZ9wBwTbF8zN_origin_PIC2018.png"/>
          <p:cNvPicPr>
            <a:picLocks noChangeAspect="1"/>
          </p:cNvPicPr>
          <p:nvPr/>
        </p:nvPicPr>
        <p:blipFill>
          <a:blip r:embed="rId2"/>
          <a:srcRect t="20791" r="27740" b="3239"/>
          <a:stretch>
            <a:fillRect/>
          </a:stretch>
        </p:blipFill>
        <p:spPr>
          <a:xfrm flipH="1">
            <a:off x="0" y="5357802"/>
            <a:ext cx="15242764" cy="77153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0614" y="3500414"/>
            <a:ext cx="428628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 </a:t>
            </a: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특정장소 </a:t>
            </a: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2910" y="3500414"/>
            <a:ext cx="685804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 </a:t>
            </a: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인구 혼잡도 측정</a:t>
            </a: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</a:t>
            </a: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78280" y="3428976"/>
            <a:ext cx="6858048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多 사람들의 행복한 휴일 보장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pic>
        <p:nvPicPr>
          <p:cNvPr id="8" name="그림 7" descr="smallest-crowd-m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32" y="5429240"/>
            <a:ext cx="4428197" cy="4443107"/>
          </a:xfrm>
          <a:prstGeom prst="rect">
            <a:avLst/>
          </a:prstGeom>
        </p:spPr>
      </p:pic>
      <p:pic>
        <p:nvPicPr>
          <p:cNvPr id="9" name="그림 8" descr="a7c758cf17f82ad823a5f287cb8d4052_a-family-of-5-clipart-clipartxtras-5-family-members-clipart_1513-11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1156" y="6572248"/>
            <a:ext cx="6746016" cy="49625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  <p:animClr clrSpc="rgb">
                                      <p:cBhvr>
                                        <p:cTn id="2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  <p:bldP spid="1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81088" y="1785902"/>
            <a:ext cx="25217614" cy="10858576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619044" y="500018"/>
            <a:ext cx="5643602" cy="1285852"/>
          </a:xfrm>
          <a:prstGeom prst="round2Same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인구 혼잡도 측정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6" name="그림 15" descr="KakaoTalk_20181130_131000888.png"/>
          <p:cNvPicPr>
            <a:picLocks noChangeAspect="1"/>
          </p:cNvPicPr>
          <p:nvPr/>
        </p:nvPicPr>
        <p:blipFill>
          <a:blip r:embed="rId2"/>
          <a:srcRect l="3972" r="4111"/>
          <a:stretch>
            <a:fillRect/>
          </a:stretch>
        </p:blipFill>
        <p:spPr>
          <a:xfrm>
            <a:off x="3976630" y="2071654"/>
            <a:ext cx="16430740" cy="87868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62448" y="11072842"/>
            <a:ext cx="1500198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6000" dirty="0" err="1" smtClean="0">
                <a:latin typeface="나눔스퀘어 ExtraBold" pitchFamily="50" charset="-127"/>
                <a:ea typeface="나눔스퀘어 ExtraBold" pitchFamily="50" charset="-127"/>
              </a:rPr>
              <a:t>서울열린데이터광장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생활인구</a:t>
            </a:r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종속변수</a:t>
            </a:r>
            <a:endParaRPr kumimoji="0" lang="ko-KR" altLang="en-US" sz="6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81088" y="1785902"/>
            <a:ext cx="25217614" cy="11311200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619044" y="500018"/>
            <a:ext cx="5643602" cy="1285852"/>
          </a:xfrm>
          <a:prstGeom prst="round2Same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0" tIns="45675" rIns="91350" bIns="45675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인구 혼잡도 측정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854" y="12072974"/>
            <a:ext cx="238363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네이버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데이터 랩 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: </a:t>
            </a:r>
            <a:r>
              <a:rPr kumimoji="0" lang="ko-KR" alt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검색어트렌드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,  t 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developers : weather Planet API,  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공공데이터포털 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: </a:t>
            </a:r>
            <a:r>
              <a:rPr kumimoji="0" lang="ko-KR" alt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특일정보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API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168" y="2857472"/>
            <a:ext cx="23360225" cy="9001188"/>
            <a:chOff x="547606" y="2143092"/>
            <a:chExt cx="23360225" cy="9001188"/>
          </a:xfrm>
        </p:grpSpPr>
        <p:grpSp>
          <p:nvGrpSpPr>
            <p:cNvPr id="8" name="그룹 7"/>
            <p:cNvGrpSpPr/>
            <p:nvPr/>
          </p:nvGrpSpPr>
          <p:grpSpPr>
            <a:xfrm>
              <a:off x="547606" y="2143092"/>
              <a:ext cx="23360225" cy="9001188"/>
              <a:chOff x="8405786" y="2643158"/>
              <a:chExt cx="23360225" cy="9001188"/>
            </a:xfrm>
          </p:grpSpPr>
          <p:pic>
            <p:nvPicPr>
              <p:cNvPr id="17" name="그림 16" descr="KakaoTalk_20181130_131053574.png"/>
              <p:cNvPicPr>
                <a:picLocks noChangeAspect="1"/>
              </p:cNvPicPr>
              <p:nvPr/>
            </p:nvPicPr>
            <p:blipFill>
              <a:blip r:embed="rId2"/>
              <a:srcRect l="4167" r="2500" b="3175"/>
              <a:stretch>
                <a:fillRect/>
              </a:stretch>
            </p:blipFill>
            <p:spPr>
              <a:xfrm>
                <a:off x="8405786" y="2643158"/>
                <a:ext cx="7572428" cy="9001188"/>
              </a:xfrm>
              <a:prstGeom prst="rect">
                <a:avLst/>
              </a:prstGeom>
            </p:spPr>
          </p:pic>
          <p:pic>
            <p:nvPicPr>
              <p:cNvPr id="6" name="그림 5" descr="KakaoTalk_20181130_13125425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22146" y="2643158"/>
                <a:ext cx="7643865" cy="8929750"/>
              </a:xfrm>
              <a:prstGeom prst="rect">
                <a:avLst/>
              </a:prstGeom>
            </p:spPr>
          </p:pic>
        </p:grpSp>
        <p:pic>
          <p:nvPicPr>
            <p:cNvPr id="10" name="그림 9" descr="KakaoTalk_20181130_131149214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348" y="2143092"/>
              <a:ext cx="7643866" cy="900118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61854" y="2000216"/>
            <a:ext cx="238363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dirty="0" smtClean="0">
                <a:latin typeface="나눔스퀘어 ExtraBold" pitchFamily="50" charset="-127"/>
                <a:ea typeface="나눔스퀘어 ExtraBold" pitchFamily="50" charset="-127"/>
              </a:rPr>
              <a:t>설명변수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1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</a:t>
            </a:r>
            <a:r>
              <a:rPr kumimoji="0" lang="en-US" altLang="ko-KR" sz="40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                                           </a:t>
            </a:r>
            <a:r>
              <a:rPr kumimoji="0" lang="ko-KR" altLang="en-US" sz="40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설명변수</a:t>
            </a:r>
            <a:r>
              <a:rPr kumimoji="0" lang="en-US" altLang="ko-KR" sz="40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2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40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4000" dirty="0" smtClean="0">
                <a:latin typeface="나눔스퀘어 ExtraBold" pitchFamily="50" charset="-127"/>
                <a:ea typeface="나눔스퀘어 ExtraBold" pitchFamily="50" charset="-127"/>
              </a:rPr>
              <a:t>                                          설명변수</a:t>
            </a:r>
            <a:r>
              <a:rPr lang="en-US" altLang="ko-KR" sz="4000" dirty="0" smtClean="0">
                <a:latin typeface="나눔스퀘어 ExtraBold" pitchFamily="50" charset="-127"/>
                <a:ea typeface="나눔스퀘어 ExtraBold" pitchFamily="50" charset="-127"/>
              </a:rPr>
              <a:t>3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2857472"/>
            <a:ext cx="24384000" cy="9001188"/>
          </a:xfrm>
          <a:prstGeom prst="rect">
            <a:avLst/>
          </a:prstGeom>
          <a:solidFill>
            <a:srgbClr val="EB5C58">
              <a:alpha val="50000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3292" y="285704"/>
            <a:ext cx="9191604" cy="1530328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프로그램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소개 </a:t>
            </a:r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-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부가기능</a:t>
            </a:r>
            <a:endParaRPr lang="ko-KR" altLang="en-US" sz="6000" dirty="0"/>
          </a:p>
        </p:txBody>
      </p:sp>
      <p:sp>
        <p:nvSpPr>
          <p:cNvPr id="7" name="직사각형 6"/>
          <p:cNvSpPr/>
          <p:nvPr/>
        </p:nvSpPr>
        <p:spPr>
          <a:xfrm>
            <a:off x="-381088" y="2214530"/>
            <a:ext cx="25217614" cy="10858576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그림 10" descr="71X58PICWHZ9wBwTbF8zN_origin_PIC2018.png"/>
          <p:cNvPicPr>
            <a:picLocks noChangeAspect="1"/>
          </p:cNvPicPr>
          <p:nvPr/>
        </p:nvPicPr>
        <p:blipFill>
          <a:blip r:embed="rId2"/>
          <a:srcRect t="20791" r="27740" b="3239"/>
          <a:stretch>
            <a:fillRect/>
          </a:stretch>
        </p:blipFill>
        <p:spPr>
          <a:xfrm flipH="1">
            <a:off x="0" y="5357802"/>
            <a:ext cx="15242764" cy="77153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0614" y="3500414"/>
            <a:ext cx="428628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 </a:t>
            </a: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특정장소 </a:t>
            </a: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2910" y="3500414"/>
            <a:ext cx="685804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 </a:t>
            </a: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인구 혼잡도 측정</a:t>
            </a: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</a:t>
            </a:r>
            <a:r>
              <a:rPr kumimoji="0" lang="en-US" altLang="ko-KR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‘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78280" y="3428976"/>
            <a:ext cx="6858048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多 사람들의 행복한 휴일 보장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pic>
        <p:nvPicPr>
          <p:cNvPr id="8" name="그림 7" descr="smallest-crowd-m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70" y="6072182"/>
            <a:ext cx="4428197" cy="4443107"/>
          </a:xfrm>
          <a:prstGeom prst="rect">
            <a:avLst/>
          </a:prstGeom>
        </p:spPr>
      </p:pic>
      <p:pic>
        <p:nvPicPr>
          <p:cNvPr id="9" name="그림 8" descr="a7c758cf17f82ad823a5f287cb8d4052_a-family-of-5-clipart-clipartxtras-5-family-members-clipart_1513-11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1156" y="6572248"/>
            <a:ext cx="6746016" cy="49625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3357538"/>
            <a:ext cx="24384000" cy="800105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6366" y="3571852"/>
            <a:ext cx="19931202" cy="7427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날씨정보 </a:t>
            </a:r>
            <a:r>
              <a:rPr lang="en-US" altLang="ko-KR" sz="6600" dirty="0" err="1" smtClean="0">
                <a:latin typeface="나눔스퀘어 ExtraBold" pitchFamily="50" charset="-127"/>
                <a:ea typeface="나눔스퀘어 ExtraBold" pitchFamily="50" charset="-127"/>
              </a:rPr>
              <a:t>api</a:t>
            </a:r>
            <a:endParaRPr lang="en-US" altLang="ko-KR" sz="1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장소의 혼잡정보 확인 후 바로 활용 가능한 </a:t>
            </a:r>
            <a:endParaRPr lang="en-US" altLang="ko-KR" sz="6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해당홈페이지 링크제공</a:t>
            </a:r>
            <a:endParaRPr lang="en-US" altLang="ko-KR" sz="6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교통편 정보</a:t>
            </a:r>
            <a:endParaRPr lang="en-US" altLang="ko-KR" sz="66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크롤링을</a:t>
            </a:r>
            <a:r>
              <a:rPr kumimoji="0" lang="ko-KR" altLang="en-US" sz="6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통한 빠른 예매 이동</a:t>
            </a:r>
            <a:endParaRPr kumimoji="0" lang="en-US" altLang="ko-KR" sz="6600" b="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600" dirty="0" smtClean="0">
                <a:latin typeface="나눔스퀘어 ExtraBold" pitchFamily="50" charset="-127"/>
                <a:ea typeface="나눔스퀘어 ExtraBold" pitchFamily="50" charset="-127"/>
              </a:rPr>
              <a:t>해당 장소에 대한 리뷰작성이 가능한 게시판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캐글 업로드"/>
          <p:cNvSpPr txBox="1">
            <a:spLocks noGrp="1"/>
          </p:cNvSpPr>
          <p:nvPr>
            <p:ph type="title"/>
          </p:nvPr>
        </p:nvSpPr>
        <p:spPr>
          <a:xfrm>
            <a:off x="2833622" y="4857736"/>
            <a:ext cx="11049000" cy="22526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13000" dirty="0" smtClean="0"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ko-KR" altLang="en-US" sz="13000" dirty="0" smtClean="0">
                <a:latin typeface="나눔스퀘어 ExtraBold" pitchFamily="50" charset="-127"/>
                <a:ea typeface="나눔스퀘어 ExtraBold" pitchFamily="50" charset="-127"/>
              </a:rPr>
              <a:t>프로그램 시연</a:t>
            </a:r>
            <a:endParaRPr sz="1300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06" name="6002ccd50d4c8cb10e8b9072d217e2ef.png" descr="6002ccd50d4c8cb10e8b9072d217e2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1117" y="368300"/>
            <a:ext cx="6870701" cy="1297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 flipV="1">
            <a:off x="0" y="4071918"/>
            <a:ext cx="24384000" cy="6643734"/>
            <a:chOff x="1568450" y="4094530"/>
            <a:chExt cx="7450752" cy="2237690"/>
          </a:xfrm>
        </p:grpSpPr>
        <p:sp>
          <p:nvSpPr>
            <p:cNvPr id="8" name="object 11"/>
            <p:cNvSpPr/>
            <p:nvPr/>
          </p:nvSpPr>
          <p:spPr>
            <a:xfrm flipV="1">
              <a:off x="1663700" y="5191208"/>
              <a:ext cx="7168177" cy="15792"/>
            </a:xfrm>
            <a:custGeom>
              <a:avLst/>
              <a:gdLst/>
              <a:ahLst/>
              <a:cxnLst/>
              <a:rect l="l" t="t" r="r" b="b"/>
              <a:pathLst>
                <a:path w="9004300">
                  <a:moveTo>
                    <a:pt x="0" y="0"/>
                  </a:moveTo>
                  <a:lnTo>
                    <a:pt x="9004300" y="0"/>
                  </a:lnTo>
                </a:path>
              </a:pathLst>
            </a:custGeom>
            <a:ln w="3175">
              <a:solidFill>
                <a:srgbClr val="EB5C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/>
            <p:cNvSpPr/>
            <p:nvPr/>
          </p:nvSpPr>
          <p:spPr>
            <a:xfrm>
              <a:off x="1663407" y="4094530"/>
              <a:ext cx="1779905" cy="1118870"/>
            </a:xfrm>
            <a:custGeom>
              <a:avLst/>
              <a:gdLst/>
              <a:ahLst/>
              <a:cxnLst/>
              <a:rect l="l" t="t" r="r" b="b"/>
              <a:pathLst>
                <a:path w="1779904" h="1118870">
                  <a:moveTo>
                    <a:pt x="0" y="1118819"/>
                  </a:moveTo>
                  <a:lnTo>
                    <a:pt x="889812" y="0"/>
                  </a:lnTo>
                  <a:lnTo>
                    <a:pt x="1779638" y="1118819"/>
                  </a:lnTo>
                  <a:lnTo>
                    <a:pt x="0" y="1118819"/>
                  </a:lnTo>
                  <a:close/>
                </a:path>
              </a:pathLst>
            </a:custGeom>
            <a:ln w="12700">
              <a:solidFill>
                <a:srgbClr val="EB5C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3"/>
            <p:cNvSpPr/>
            <p:nvPr/>
          </p:nvSpPr>
          <p:spPr>
            <a:xfrm>
              <a:off x="3452571" y="5213350"/>
              <a:ext cx="1779905" cy="1118870"/>
            </a:xfrm>
            <a:custGeom>
              <a:avLst/>
              <a:gdLst/>
              <a:ahLst/>
              <a:cxnLst/>
              <a:rect l="l" t="t" r="r" b="b"/>
              <a:pathLst>
                <a:path w="1779904" h="1118870">
                  <a:moveTo>
                    <a:pt x="1779638" y="0"/>
                  </a:moveTo>
                  <a:lnTo>
                    <a:pt x="889800" y="1118793"/>
                  </a:lnTo>
                  <a:lnTo>
                    <a:pt x="0" y="0"/>
                  </a:lnTo>
                  <a:lnTo>
                    <a:pt x="1779638" y="0"/>
                  </a:lnTo>
                  <a:close/>
                </a:path>
              </a:pathLst>
            </a:custGeom>
            <a:ln w="12700">
              <a:solidFill>
                <a:srgbClr val="EB5C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4"/>
            <p:cNvSpPr/>
            <p:nvPr/>
          </p:nvSpPr>
          <p:spPr>
            <a:xfrm>
              <a:off x="5273116" y="4094530"/>
              <a:ext cx="1779905" cy="1118870"/>
            </a:xfrm>
            <a:custGeom>
              <a:avLst/>
              <a:gdLst/>
              <a:ahLst/>
              <a:cxnLst/>
              <a:rect l="l" t="t" r="r" b="b"/>
              <a:pathLst>
                <a:path w="1779904" h="1118870">
                  <a:moveTo>
                    <a:pt x="0" y="1118819"/>
                  </a:moveTo>
                  <a:lnTo>
                    <a:pt x="889812" y="0"/>
                  </a:lnTo>
                  <a:lnTo>
                    <a:pt x="1779612" y="1118819"/>
                  </a:lnTo>
                  <a:lnTo>
                    <a:pt x="0" y="1118819"/>
                  </a:lnTo>
                  <a:close/>
                </a:path>
              </a:pathLst>
            </a:custGeom>
            <a:ln w="12700">
              <a:solidFill>
                <a:srgbClr val="EB5C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7062254" y="5213350"/>
              <a:ext cx="1779905" cy="1118870"/>
            </a:xfrm>
            <a:custGeom>
              <a:avLst/>
              <a:gdLst/>
              <a:ahLst/>
              <a:cxnLst/>
              <a:rect l="l" t="t" r="r" b="b"/>
              <a:pathLst>
                <a:path w="1779904" h="1118870">
                  <a:moveTo>
                    <a:pt x="1779612" y="0"/>
                  </a:moveTo>
                  <a:lnTo>
                    <a:pt x="889812" y="1118793"/>
                  </a:lnTo>
                  <a:lnTo>
                    <a:pt x="0" y="0"/>
                  </a:lnTo>
                  <a:lnTo>
                    <a:pt x="1779612" y="0"/>
                  </a:lnTo>
                  <a:close/>
                </a:path>
              </a:pathLst>
            </a:custGeom>
            <a:ln w="12700">
              <a:solidFill>
                <a:srgbClr val="EB5C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8450" y="511533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93522" y="0"/>
                  </a:moveTo>
                  <a:lnTo>
                    <a:pt x="57119" y="7349"/>
                  </a:lnTo>
                  <a:lnTo>
                    <a:pt x="27392" y="27390"/>
                  </a:lnTo>
                  <a:lnTo>
                    <a:pt x="7349" y="57114"/>
                  </a:lnTo>
                  <a:lnTo>
                    <a:pt x="0" y="93510"/>
                  </a:lnTo>
                  <a:lnTo>
                    <a:pt x="7349" y="129920"/>
                  </a:lnTo>
                  <a:lnTo>
                    <a:pt x="27392" y="159651"/>
                  </a:lnTo>
                  <a:lnTo>
                    <a:pt x="57119" y="179695"/>
                  </a:lnTo>
                  <a:lnTo>
                    <a:pt x="93522" y="187045"/>
                  </a:lnTo>
                  <a:lnTo>
                    <a:pt x="129918" y="179695"/>
                  </a:lnTo>
                  <a:lnTo>
                    <a:pt x="159642" y="159651"/>
                  </a:lnTo>
                  <a:lnTo>
                    <a:pt x="179683" y="129920"/>
                  </a:lnTo>
                  <a:lnTo>
                    <a:pt x="187032" y="93510"/>
                  </a:lnTo>
                  <a:lnTo>
                    <a:pt x="179683" y="57114"/>
                  </a:lnTo>
                  <a:lnTo>
                    <a:pt x="159642" y="27390"/>
                  </a:lnTo>
                  <a:lnTo>
                    <a:pt x="129918" y="7349"/>
                  </a:lnTo>
                  <a:lnTo>
                    <a:pt x="93522" y="0"/>
                  </a:lnTo>
                  <a:close/>
                </a:path>
              </a:pathLst>
            </a:custGeom>
            <a:solidFill>
              <a:srgbClr val="EB5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31877" y="513091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93522" y="0"/>
                  </a:moveTo>
                  <a:lnTo>
                    <a:pt x="57119" y="7349"/>
                  </a:lnTo>
                  <a:lnTo>
                    <a:pt x="27392" y="27390"/>
                  </a:lnTo>
                  <a:lnTo>
                    <a:pt x="7349" y="57114"/>
                  </a:lnTo>
                  <a:lnTo>
                    <a:pt x="0" y="93510"/>
                  </a:lnTo>
                  <a:lnTo>
                    <a:pt x="7349" y="129920"/>
                  </a:lnTo>
                  <a:lnTo>
                    <a:pt x="27392" y="159651"/>
                  </a:lnTo>
                  <a:lnTo>
                    <a:pt x="57119" y="179695"/>
                  </a:lnTo>
                  <a:lnTo>
                    <a:pt x="93522" y="187045"/>
                  </a:lnTo>
                  <a:lnTo>
                    <a:pt x="129933" y="179695"/>
                  </a:lnTo>
                  <a:lnTo>
                    <a:pt x="159664" y="159651"/>
                  </a:lnTo>
                  <a:lnTo>
                    <a:pt x="179708" y="129920"/>
                  </a:lnTo>
                  <a:lnTo>
                    <a:pt x="187058" y="93510"/>
                  </a:lnTo>
                  <a:lnTo>
                    <a:pt x="179708" y="57114"/>
                  </a:lnTo>
                  <a:lnTo>
                    <a:pt x="159664" y="27390"/>
                  </a:lnTo>
                  <a:lnTo>
                    <a:pt x="129933" y="7349"/>
                  </a:lnTo>
                  <a:lnTo>
                    <a:pt x="93522" y="0"/>
                  </a:lnTo>
                  <a:close/>
                </a:path>
              </a:pathLst>
            </a:custGeom>
            <a:solidFill>
              <a:srgbClr val="EB5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809716" y="214266"/>
            <a:ext cx="8732830" cy="1530328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en-US" altLang="ko-KR" sz="6000" dirty="0" smtClean="0">
                <a:latin typeface="나눔스퀘어 ExtraBold" pitchFamily="50" charset="-127"/>
                <a:ea typeface="나눔스퀘어 ExtraBold" pitchFamily="50" charset="-127"/>
              </a:rPr>
              <a:t>. 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기대효</a:t>
            </a:r>
            <a:r>
              <a:rPr lang="ko-KR" altLang="en-US" sz="6000" dirty="0" smtClean="0">
                <a:latin typeface="나눔스퀘어 ExtraBold" pitchFamily="50" charset="-127"/>
                <a:ea typeface="나눔스퀘어 ExtraBold" pitchFamily="50" charset="-127"/>
              </a:rPr>
              <a:t>과</a:t>
            </a:r>
            <a:endParaRPr lang="ko-KR" altLang="en-US" sz="6000" dirty="0"/>
          </a:p>
        </p:txBody>
      </p:sp>
      <p:sp>
        <p:nvSpPr>
          <p:cNvPr id="7" name="직사각형 6"/>
          <p:cNvSpPr/>
          <p:nvPr/>
        </p:nvSpPr>
        <p:spPr>
          <a:xfrm>
            <a:off x="-381088" y="2214530"/>
            <a:ext cx="25217614" cy="10858576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4730" y="2643158"/>
            <a:ext cx="7072362" cy="3672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휴일이나 공휴일에 어디로 가야</a:t>
            </a:r>
            <a:r>
              <a:rPr kumimoji="0" lang="ko-KR" altLang="en-US" sz="5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 할지에 대한 고민을 줄일 수 있다</a:t>
            </a:r>
            <a:r>
              <a:rPr kumimoji="0" lang="en-US" altLang="ko-KR" sz="5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.</a:t>
            </a:r>
            <a:endParaRPr kumimoji="0" lang="en-US" altLang="ko-KR" sz="16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49124" y="2928910"/>
            <a:ext cx="685804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혼잡한 인파 속에서 벗어나 진정한 휴일을 보낼 수 </a:t>
            </a:r>
            <a:endParaRPr kumimoji="0" lang="en-US" altLang="ko-KR" sz="5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있게 된다</a:t>
            </a:r>
            <a:r>
              <a:rPr kumimoji="0" lang="en-US" altLang="ko-KR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19704" y="8572512"/>
            <a:ext cx="8072494" cy="3672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특정 명소의 인구 혼잡도 제공에서 나아가 </a:t>
            </a:r>
            <a:endParaRPr kumimoji="0" lang="en-US" altLang="ko-KR" sz="5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서울의 숨은 명소를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발견할 기회를 제공한다</a:t>
            </a:r>
            <a:r>
              <a:rPr kumimoji="0" lang="en-US" altLang="ko-KR" sz="5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나눔스퀘어 ExtraBold" pitchFamily="50" charset="-127"/>
                <a:ea typeface="나눔스퀘어 ExtraBold" pitchFamily="50" charset="-127"/>
                <a:sym typeface="Gill Sans Light"/>
              </a:rPr>
              <a:t>.</a:t>
            </a: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나눔스퀘어 ExtraBold" pitchFamily="50" charset="-127"/>
              <a:ea typeface="나눔스퀘어 ExtraBold" pitchFamily="50" charset="-127"/>
              <a:sym typeface="Gill Sans Light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119638" y="6429372"/>
            <a:ext cx="2000264" cy="2000264"/>
          </a:xfrm>
          <a:prstGeom prst="ellipse">
            <a:avLst/>
          </a:prstGeom>
          <a:solidFill>
            <a:srgbClr val="EB5C58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altLang="ko-KR" sz="8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ko-KR" altLang="en-US" sz="8000" dirty="0">
              <a:solidFill>
                <a:srgbClr val="FFFFFF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906116" y="6286496"/>
            <a:ext cx="2000264" cy="2000264"/>
          </a:xfrm>
          <a:prstGeom prst="ellipse">
            <a:avLst/>
          </a:prstGeom>
          <a:solidFill>
            <a:srgbClr val="EB5C58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altLang="ko-KR" sz="8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2</a:t>
            </a:r>
            <a:endParaRPr lang="ko-KR" altLang="en-US" sz="8000" dirty="0">
              <a:solidFill>
                <a:srgbClr val="FFFFFF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7192660" y="6357934"/>
            <a:ext cx="2000264" cy="2000264"/>
          </a:xfrm>
          <a:prstGeom prst="ellipse">
            <a:avLst/>
          </a:prstGeom>
          <a:solidFill>
            <a:srgbClr val="EB5C58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altLang="ko-KR" sz="8000" dirty="0" smtClean="0"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endParaRPr lang="ko-KR" altLang="en-US" sz="8000" dirty="0">
              <a:solidFill>
                <a:srgbClr val="FFFFFF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1" name="Heihei.png" descr="Heihe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7237" y="5643555"/>
            <a:ext cx="5310235" cy="7089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  <p:bldP spid="15" grpId="0" build="allAtOnce"/>
      <p:bldP spid="57" grpId="0" build="allAtOnce" animBg="1"/>
      <p:bldP spid="58" grpId="0" build="allAtOnce" animBg="1"/>
      <p:bldP spid="59" grpId="0" build="allAtOnce" animBg="1"/>
    </p:bld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B5C58"/>
        </a:solidFill>
      </a:spPr>
      <a:bodyPr wrap="square" lIns="0" tIns="0" rIns="0" bIns="0" rtlCol="0"/>
      <a:lstStyle>
        <a:defPPr>
          <a:defRPr/>
        </a:defPPr>
      </a:lst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172</Words>
  <PresentationFormat>사용자 지정</PresentationFormat>
  <Paragraphs>49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Gill Sans</vt:lpstr>
      <vt:lpstr>나눔스퀘어 ExtraBold</vt:lpstr>
      <vt:lpstr>Gill Sans Light</vt:lpstr>
      <vt:lpstr>Helvetica Neue</vt:lpstr>
      <vt:lpstr>Showroom</vt:lpstr>
      <vt:lpstr>눈치싸움 대작전</vt:lpstr>
      <vt:lpstr>슬라이드 2</vt:lpstr>
      <vt:lpstr>1. 프로그램 소개</vt:lpstr>
      <vt:lpstr>1. 프로그램 소개</vt:lpstr>
      <vt:lpstr>슬라이드 5</vt:lpstr>
      <vt:lpstr>슬라이드 6</vt:lpstr>
      <vt:lpstr>1. 프로그램 소개 - 부가기능</vt:lpstr>
      <vt:lpstr>2. 프로그램 시연</vt:lpstr>
      <vt:lpstr>3. 기대효과</vt:lpstr>
      <vt:lpstr>Thanks  Everyone &gt;_&lt;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눈치싸움 대작전</dc:title>
  <dc:creator>user</dc:creator>
  <cp:lastModifiedBy>user</cp:lastModifiedBy>
  <cp:revision>35</cp:revision>
  <dcterms:modified xsi:type="dcterms:W3CDTF">2018-11-30T04:30:39Z</dcterms:modified>
</cp:coreProperties>
</file>